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29"/>
  </p:notesMasterIdLst>
  <p:sldIdLst>
    <p:sldId id="257" r:id="rId6"/>
    <p:sldId id="256" r:id="rId7"/>
    <p:sldId id="322" r:id="rId8"/>
    <p:sldId id="263" r:id="rId9"/>
    <p:sldId id="324" r:id="rId10"/>
    <p:sldId id="325" r:id="rId11"/>
    <p:sldId id="264" r:id="rId12"/>
    <p:sldId id="326" r:id="rId13"/>
    <p:sldId id="327" r:id="rId14"/>
    <p:sldId id="265" r:id="rId15"/>
    <p:sldId id="328" r:id="rId16"/>
    <p:sldId id="330" r:id="rId17"/>
    <p:sldId id="329" r:id="rId18"/>
    <p:sldId id="331" r:id="rId19"/>
    <p:sldId id="334" r:id="rId20"/>
    <p:sldId id="332" r:id="rId21"/>
    <p:sldId id="333" r:id="rId22"/>
    <p:sldId id="335" r:id="rId23"/>
    <p:sldId id="336" r:id="rId24"/>
    <p:sldId id="318" r:id="rId25"/>
    <p:sldId id="320" r:id="rId26"/>
    <p:sldId id="319" r:id="rId27"/>
    <p:sldId id="321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02B5447-DA71-4A16-9B17-3EC7F4E74E31}">
          <p14:sldIdLst>
            <p14:sldId id="257"/>
            <p14:sldId id="256"/>
            <p14:sldId id="322"/>
            <p14:sldId id="263"/>
            <p14:sldId id="324"/>
            <p14:sldId id="325"/>
            <p14:sldId id="264"/>
            <p14:sldId id="326"/>
            <p14:sldId id="327"/>
            <p14:sldId id="265"/>
            <p14:sldId id="328"/>
            <p14:sldId id="330"/>
            <p14:sldId id="329"/>
            <p14:sldId id="331"/>
            <p14:sldId id="334"/>
            <p14:sldId id="332"/>
            <p14:sldId id="333"/>
            <p14:sldId id="335"/>
            <p14:sldId id="336"/>
            <p14:sldId id="318"/>
            <p14:sldId id="320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0131B-498D-4739-B2E9-115D1A7FBA37}" v="42" dt="2024-12-11T08:05:32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82" autoAdjust="0"/>
  </p:normalViewPr>
  <p:slideViewPr>
    <p:cSldViewPr snapToGrid="0">
      <p:cViewPr varScale="1">
        <p:scale>
          <a:sx n="69" d="100"/>
          <a:sy n="69" d="100"/>
        </p:scale>
        <p:origin x="1205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D4C0131B-498D-4739-B2E9-115D1A7FBA37}"/>
    <pc:docChg chg="custSel addSld delSld modSld sldOrd modSection">
      <pc:chgData name="Thomas Noordeloos" userId="df9f46e9-7760-4f6a-814f-9e8180d7b46a" providerId="ADAL" clId="{D4C0131B-498D-4739-B2E9-115D1A7FBA37}" dt="2024-12-11T08:21:34.665" v="164" actId="47"/>
      <pc:docMkLst>
        <pc:docMk/>
      </pc:docMkLst>
      <pc:sldChg chg="modSp mod">
        <pc:chgData name="Thomas Noordeloos" userId="df9f46e9-7760-4f6a-814f-9e8180d7b46a" providerId="ADAL" clId="{D4C0131B-498D-4739-B2E9-115D1A7FBA37}" dt="2024-12-11T08:05:36.141" v="163" actId="108"/>
        <pc:sldMkLst>
          <pc:docMk/>
          <pc:sldMk cId="2859079353" sldId="257"/>
        </pc:sldMkLst>
        <pc:spChg chg="mod">
          <ac:chgData name="Thomas Noordeloos" userId="df9f46e9-7760-4f6a-814f-9e8180d7b46a" providerId="ADAL" clId="{D4C0131B-498D-4739-B2E9-115D1A7FBA37}" dt="2024-12-11T08:05:22.060" v="159" actId="6549"/>
          <ac:spMkLst>
            <pc:docMk/>
            <pc:sldMk cId="2859079353" sldId="257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D4C0131B-498D-4739-B2E9-115D1A7FBA37}" dt="2024-12-11T08:05:36.141" v="163" actId="108"/>
          <ac:graphicFrameMkLst>
            <pc:docMk/>
            <pc:sldMk cId="2859079353" sldId="257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D4C0131B-498D-4739-B2E9-115D1A7FBA37}" dt="2024-12-11T08:21:34.665" v="164" actId="47"/>
        <pc:sldMkLst>
          <pc:docMk/>
          <pc:sldMk cId="2337979912" sldId="323"/>
        </pc:sldMkLst>
      </pc:sldChg>
      <pc:sldChg chg="modSp add mod ord">
        <pc:chgData name="Thomas Noordeloos" userId="df9f46e9-7760-4f6a-814f-9e8180d7b46a" providerId="ADAL" clId="{D4C0131B-498D-4739-B2E9-115D1A7FBA37}" dt="2024-12-11T07:48:05.563" v="14" actId="113"/>
        <pc:sldMkLst>
          <pc:docMk/>
          <pc:sldMk cId="178523977" sldId="331"/>
        </pc:sldMkLst>
        <pc:spChg chg="mod">
          <ac:chgData name="Thomas Noordeloos" userId="df9f46e9-7760-4f6a-814f-9e8180d7b46a" providerId="ADAL" clId="{D4C0131B-498D-4739-B2E9-115D1A7FBA37}" dt="2024-12-11T07:47:51.067" v="11" actId="20577"/>
          <ac:spMkLst>
            <pc:docMk/>
            <pc:sldMk cId="178523977" sldId="331"/>
            <ac:spMk id="2" creationId="{5F9636C8-98FC-CE75-BCED-B472D8D97EB7}"/>
          </ac:spMkLst>
        </pc:spChg>
        <pc:spChg chg="mod">
          <ac:chgData name="Thomas Noordeloos" userId="df9f46e9-7760-4f6a-814f-9e8180d7b46a" providerId="ADAL" clId="{D4C0131B-498D-4739-B2E9-115D1A7FBA37}" dt="2024-12-11T07:48:05.563" v="14" actId="113"/>
          <ac:spMkLst>
            <pc:docMk/>
            <pc:sldMk cId="178523977" sldId="331"/>
            <ac:spMk id="5" creationId="{2A91C2EA-9855-1657-39DA-F4664BC4C218}"/>
          </ac:spMkLst>
        </pc:spChg>
      </pc:sldChg>
      <pc:sldChg chg="addSp delSp modSp add mod">
        <pc:chgData name="Thomas Noordeloos" userId="df9f46e9-7760-4f6a-814f-9e8180d7b46a" providerId="ADAL" clId="{D4C0131B-498D-4739-B2E9-115D1A7FBA37}" dt="2024-12-11T07:56:32.699" v="94" actId="1076"/>
        <pc:sldMkLst>
          <pc:docMk/>
          <pc:sldMk cId="3050803350" sldId="332"/>
        </pc:sldMkLst>
        <pc:spChg chg="mod">
          <ac:chgData name="Thomas Noordeloos" userId="df9f46e9-7760-4f6a-814f-9e8180d7b46a" providerId="ADAL" clId="{D4C0131B-498D-4739-B2E9-115D1A7FBA37}" dt="2024-12-11T07:48:18.947" v="31" actId="20577"/>
          <ac:spMkLst>
            <pc:docMk/>
            <pc:sldMk cId="3050803350" sldId="332"/>
            <ac:spMk id="2" creationId="{90411845-A9D8-936C-4A8F-C5796A598C20}"/>
          </ac:spMkLst>
        </pc:spChg>
        <pc:spChg chg="mod">
          <ac:chgData name="Thomas Noordeloos" userId="df9f46e9-7760-4f6a-814f-9e8180d7b46a" providerId="ADAL" clId="{D4C0131B-498D-4739-B2E9-115D1A7FBA37}" dt="2024-12-11T07:48:36.055" v="36" actId="113"/>
          <ac:spMkLst>
            <pc:docMk/>
            <pc:sldMk cId="3050803350" sldId="332"/>
            <ac:spMk id="5" creationId="{F014F80D-5F5D-F392-C81C-D9ABA9B461AF}"/>
          </ac:spMkLst>
        </pc:spChg>
        <pc:picChg chg="add del mod">
          <ac:chgData name="Thomas Noordeloos" userId="df9f46e9-7760-4f6a-814f-9e8180d7b46a" providerId="ADAL" clId="{D4C0131B-498D-4739-B2E9-115D1A7FBA37}" dt="2024-12-11T07:56:24.525" v="90" actId="478"/>
          <ac:picMkLst>
            <pc:docMk/>
            <pc:sldMk cId="3050803350" sldId="332"/>
            <ac:picMk id="3" creationId="{BCB70FAD-6035-0A4F-147C-B5D30B01F070}"/>
          </ac:picMkLst>
        </pc:picChg>
        <pc:picChg chg="del">
          <ac:chgData name="Thomas Noordeloos" userId="df9f46e9-7760-4f6a-814f-9e8180d7b46a" providerId="ADAL" clId="{D4C0131B-498D-4739-B2E9-115D1A7FBA37}" dt="2024-12-11T07:50:07.236" v="60" actId="478"/>
          <ac:picMkLst>
            <pc:docMk/>
            <pc:sldMk cId="3050803350" sldId="332"/>
            <ac:picMk id="4" creationId="{B9CA3DB0-B773-AB30-EDBD-07303F72995C}"/>
          </ac:picMkLst>
        </pc:picChg>
        <pc:picChg chg="add mod">
          <ac:chgData name="Thomas Noordeloos" userId="df9f46e9-7760-4f6a-814f-9e8180d7b46a" providerId="ADAL" clId="{D4C0131B-498D-4739-B2E9-115D1A7FBA37}" dt="2024-12-11T07:55:33.819" v="81" actId="14100"/>
          <ac:picMkLst>
            <pc:docMk/>
            <pc:sldMk cId="3050803350" sldId="332"/>
            <ac:picMk id="1026" creationId="{74450A21-F0EB-B11D-54F8-CD5433BB8C05}"/>
          </ac:picMkLst>
        </pc:picChg>
        <pc:picChg chg="add mod">
          <ac:chgData name="Thomas Noordeloos" userId="df9f46e9-7760-4f6a-814f-9e8180d7b46a" providerId="ADAL" clId="{D4C0131B-498D-4739-B2E9-115D1A7FBA37}" dt="2024-12-11T07:55:54.371" v="86" actId="14100"/>
          <ac:picMkLst>
            <pc:docMk/>
            <pc:sldMk cId="3050803350" sldId="332"/>
            <ac:picMk id="1028" creationId="{A912E85D-AFD8-DFD2-B097-5683F4BB545E}"/>
          </ac:picMkLst>
        </pc:picChg>
        <pc:picChg chg="add del mod">
          <ac:chgData name="Thomas Noordeloos" userId="df9f46e9-7760-4f6a-814f-9e8180d7b46a" providerId="ADAL" clId="{D4C0131B-498D-4739-B2E9-115D1A7FBA37}" dt="2024-12-11T07:55:56.005" v="87" actId="478"/>
          <ac:picMkLst>
            <pc:docMk/>
            <pc:sldMk cId="3050803350" sldId="332"/>
            <ac:picMk id="1030" creationId="{F145BB32-49BF-D5B7-4166-3C832195818D}"/>
          </ac:picMkLst>
        </pc:picChg>
        <pc:picChg chg="add mod">
          <ac:chgData name="Thomas Noordeloos" userId="df9f46e9-7760-4f6a-814f-9e8180d7b46a" providerId="ADAL" clId="{D4C0131B-498D-4739-B2E9-115D1A7FBA37}" dt="2024-12-11T07:56:32.699" v="94" actId="1076"/>
          <ac:picMkLst>
            <pc:docMk/>
            <pc:sldMk cId="3050803350" sldId="332"/>
            <ac:picMk id="1032" creationId="{B9CEDDD9-18BF-F86C-5676-DF0CAB10ED83}"/>
          </ac:picMkLst>
        </pc:picChg>
      </pc:sldChg>
      <pc:sldChg chg="modSp add mod">
        <pc:chgData name="Thomas Noordeloos" userId="df9f46e9-7760-4f6a-814f-9e8180d7b46a" providerId="ADAL" clId="{D4C0131B-498D-4739-B2E9-115D1A7FBA37}" dt="2024-12-11T07:49:02.417" v="58" actId="113"/>
        <pc:sldMkLst>
          <pc:docMk/>
          <pc:sldMk cId="2060954573" sldId="333"/>
        </pc:sldMkLst>
        <pc:spChg chg="mod">
          <ac:chgData name="Thomas Noordeloos" userId="df9f46e9-7760-4f6a-814f-9e8180d7b46a" providerId="ADAL" clId="{D4C0131B-498D-4739-B2E9-115D1A7FBA37}" dt="2024-12-11T07:48:48.114" v="54" actId="20577"/>
          <ac:spMkLst>
            <pc:docMk/>
            <pc:sldMk cId="2060954573" sldId="333"/>
            <ac:spMk id="2" creationId="{A9BA5606-29DD-3D8C-9BE5-FFA8A65B7FFA}"/>
          </ac:spMkLst>
        </pc:spChg>
        <pc:spChg chg="mod">
          <ac:chgData name="Thomas Noordeloos" userId="df9f46e9-7760-4f6a-814f-9e8180d7b46a" providerId="ADAL" clId="{D4C0131B-498D-4739-B2E9-115D1A7FBA37}" dt="2024-12-11T07:49:02.417" v="58" actId="113"/>
          <ac:spMkLst>
            <pc:docMk/>
            <pc:sldMk cId="2060954573" sldId="333"/>
            <ac:spMk id="5" creationId="{09B5FE4A-4D36-D609-5BF7-6B2DF2054426}"/>
          </ac:spMkLst>
        </pc:spChg>
      </pc:sldChg>
      <pc:sldChg chg="addSp delSp modSp add mod">
        <pc:chgData name="Thomas Noordeloos" userId="df9f46e9-7760-4f6a-814f-9e8180d7b46a" providerId="ADAL" clId="{D4C0131B-498D-4739-B2E9-115D1A7FBA37}" dt="2024-12-11T08:01:21.338" v="112" actId="1076"/>
        <pc:sldMkLst>
          <pc:docMk/>
          <pc:sldMk cId="658393707" sldId="334"/>
        </pc:sldMkLst>
        <pc:picChg chg="del">
          <ac:chgData name="Thomas Noordeloos" userId="df9f46e9-7760-4f6a-814f-9e8180d7b46a" providerId="ADAL" clId="{D4C0131B-498D-4739-B2E9-115D1A7FBA37}" dt="2024-12-11T08:01:17.382" v="110" actId="478"/>
          <ac:picMkLst>
            <pc:docMk/>
            <pc:sldMk cId="658393707" sldId="334"/>
            <ac:picMk id="4" creationId="{68C0BECA-E319-7697-7BB0-FBB8C8D47533}"/>
          </ac:picMkLst>
        </pc:picChg>
        <pc:picChg chg="add mod">
          <ac:chgData name="Thomas Noordeloos" userId="df9f46e9-7760-4f6a-814f-9e8180d7b46a" providerId="ADAL" clId="{D4C0131B-498D-4739-B2E9-115D1A7FBA37}" dt="2024-12-11T08:01:21.338" v="112" actId="1076"/>
          <ac:picMkLst>
            <pc:docMk/>
            <pc:sldMk cId="658393707" sldId="334"/>
            <ac:picMk id="4098" creationId="{C6FE738D-9A07-463C-80CA-B2579E461407}"/>
          </ac:picMkLst>
        </pc:picChg>
      </pc:sldChg>
      <pc:sldChg chg="addSp delSp modSp add mod">
        <pc:chgData name="Thomas Noordeloos" userId="df9f46e9-7760-4f6a-814f-9e8180d7b46a" providerId="ADAL" clId="{D4C0131B-498D-4739-B2E9-115D1A7FBA37}" dt="2024-12-11T07:58:41.063" v="100" actId="1440"/>
        <pc:sldMkLst>
          <pc:docMk/>
          <pc:sldMk cId="1595937906" sldId="335"/>
        </pc:sldMkLst>
        <pc:picChg chg="del">
          <ac:chgData name="Thomas Noordeloos" userId="df9f46e9-7760-4f6a-814f-9e8180d7b46a" providerId="ADAL" clId="{D4C0131B-498D-4739-B2E9-115D1A7FBA37}" dt="2024-12-11T07:55:08.619" v="76" actId="478"/>
          <ac:picMkLst>
            <pc:docMk/>
            <pc:sldMk cId="1595937906" sldId="335"/>
            <ac:picMk id="4" creationId="{C9F02CE0-81EC-C14C-C8A0-4ACAE4DD81B4}"/>
          </ac:picMkLst>
        </pc:picChg>
        <pc:picChg chg="add mod">
          <ac:chgData name="Thomas Noordeloos" userId="df9f46e9-7760-4f6a-814f-9e8180d7b46a" providerId="ADAL" clId="{D4C0131B-498D-4739-B2E9-115D1A7FBA37}" dt="2024-12-11T07:58:41.063" v="100" actId="1440"/>
          <ac:picMkLst>
            <pc:docMk/>
            <pc:sldMk cId="1595937906" sldId="335"/>
            <ac:picMk id="6" creationId="{DDEB1D48-5353-6A0A-9883-A21E553A4F90}"/>
          </ac:picMkLst>
        </pc:picChg>
        <pc:picChg chg="add del mod">
          <ac:chgData name="Thomas Noordeloos" userId="df9f46e9-7760-4f6a-814f-9e8180d7b46a" providerId="ADAL" clId="{D4C0131B-498D-4739-B2E9-115D1A7FBA37}" dt="2024-12-11T07:58:31.612" v="95" actId="478"/>
          <ac:picMkLst>
            <pc:docMk/>
            <pc:sldMk cId="1595937906" sldId="335"/>
            <ac:picMk id="2050" creationId="{DEA5A6B6-501A-359E-1EBA-208C80F28141}"/>
          </ac:picMkLst>
        </pc:picChg>
      </pc:sldChg>
      <pc:sldChg chg="addSp modSp add mod">
        <pc:chgData name="Thomas Noordeloos" userId="df9f46e9-7760-4f6a-814f-9e8180d7b46a" providerId="ADAL" clId="{D4C0131B-498D-4739-B2E9-115D1A7FBA37}" dt="2024-12-11T07:59:41.626" v="109" actId="1076"/>
        <pc:sldMkLst>
          <pc:docMk/>
          <pc:sldMk cId="227015827" sldId="336"/>
        </pc:sldMkLst>
        <pc:picChg chg="mod">
          <ac:chgData name="Thomas Noordeloos" userId="df9f46e9-7760-4f6a-814f-9e8180d7b46a" providerId="ADAL" clId="{D4C0131B-498D-4739-B2E9-115D1A7FBA37}" dt="2024-12-11T07:59:18.010" v="104" actId="1076"/>
          <ac:picMkLst>
            <pc:docMk/>
            <pc:sldMk cId="227015827" sldId="336"/>
            <ac:picMk id="6" creationId="{E24A3022-2AA9-851F-FF91-A98D05CE6356}"/>
          </ac:picMkLst>
        </pc:picChg>
        <pc:picChg chg="add mod">
          <ac:chgData name="Thomas Noordeloos" userId="df9f46e9-7760-4f6a-814f-9e8180d7b46a" providerId="ADAL" clId="{D4C0131B-498D-4739-B2E9-115D1A7FBA37}" dt="2024-12-11T07:59:41.626" v="109" actId="1076"/>
          <ac:picMkLst>
            <pc:docMk/>
            <pc:sldMk cId="227015827" sldId="336"/>
            <ac:picMk id="3074" creationId="{55B35479-E5F8-1BC8-3F47-A0B4A12A10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2220-4104-4CEF-8405-21F1738579F9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E906-676F-465E-89CC-9A4456613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3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157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BC2F2-168D-26F5-71C0-B80C92D81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E9215F-479B-696D-28E9-1F7848BED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716C3C-C33F-3B9D-EDDC-A85826C53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F7EC53-0C97-9324-C883-F565B3158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1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4FE5F-DD67-929F-891D-7D5566C12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6FDB295-DC08-B151-6848-7253D9141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672D3A-DBC1-DA68-31F2-4B71A5E4A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CFA5A2-1570-C90A-BF93-0F4AE8B4E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79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61E44-5519-9E72-E37C-E0F8D7CF7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7A8221D-54D2-AF8E-991A-690528641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FD078CF-2267-439B-3D68-E85A9F963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115DB4-3EAB-7108-7264-DC1B906B1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84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1FD77-C42A-EF98-B605-F40D4151D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B4C08AD-35E6-DA76-288E-21F5ED7FE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64C8FC1-96C5-C639-CA5C-F1D0151CD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DABC9D-4F84-F97C-6269-29D789E36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19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9339-DE49-0AB6-9148-A1E6F363F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6331996-28E4-8904-12E2-A23EB13CC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AEEAFF-FBD5-0E63-A28B-66326D6B6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758913-38EA-1EA0-B27E-45F4CD914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31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2C684-88A8-BF02-491C-F5D37EC4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650827C-D39E-AB80-D8C0-B233CEFB2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1598F63-28FA-FD13-AEC2-D13E4B0C2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B03315-9F0A-EEF3-65E9-FA1DBADDC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6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A7AF-80BA-1FAB-8EFB-78142DCA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EBB662C-BC8D-057E-9C41-17E3A001B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3BE1879-C6CC-28BC-159A-44494F06C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CEB3A7-6F0A-AD5E-EA7F-8A4BC6B2D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611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668C-EAA6-29AB-4F6E-CE87845BD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60A26D8-DD8E-2817-6703-2C08BC987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3D9E38E-3DA4-EA8C-BEB2-6DE30233B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35389B-C90D-1A21-27B4-4AA71970F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075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</a:p>
          <a:p>
            <a:endParaRPr lang="nl-NL" b="1" dirty="0"/>
          </a:p>
          <a:p>
            <a:r>
              <a:rPr lang="nl-NL" b="1" dirty="0"/>
              <a:t>Oude economie </a:t>
            </a:r>
            <a:r>
              <a:rPr lang="nl-NL" b="0" dirty="0"/>
              <a:t>Big is </a:t>
            </a:r>
            <a:r>
              <a:rPr lang="nl-NL" b="0" dirty="0" err="1"/>
              <a:t>beuatiful</a:t>
            </a:r>
            <a:r>
              <a:rPr lang="nl-NL" b="0" dirty="0"/>
              <a:t>….</a:t>
            </a:r>
          </a:p>
          <a:p>
            <a:endParaRPr lang="nl-NL" b="0" dirty="0"/>
          </a:p>
          <a:p>
            <a:r>
              <a:rPr lang="nl-NL" b="0" dirty="0"/>
              <a:t>Hoe, wat en waar. </a:t>
            </a:r>
          </a:p>
          <a:p>
            <a:r>
              <a:rPr lang="nl-NL" b="0" dirty="0"/>
              <a:t>Drie vuistregels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22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 dirty="0"/>
              <a:t>Klik met je buren</a:t>
            </a:r>
            <a:br>
              <a:rPr lang="nl-NL" dirty="0"/>
            </a:br>
            <a:r>
              <a:rPr lang="nl-NL" dirty="0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 dirty="0"/>
              <a:t>	</a:t>
            </a:r>
            <a:r>
              <a:rPr lang="nl-NL" b="1" dirty="0"/>
              <a:t>Philips Eindhoven </a:t>
            </a:r>
            <a:r>
              <a:rPr lang="nl-NL" b="0" dirty="0"/>
              <a:t>– goed voorbeeld, Philips zorgde goed voor zijn personeel en de buurt Eindhoven, Philips wist dat de kinderen van hun 	medewerkers uiteindelijk daar kwamen te werken. 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Weet de weg op het web</a:t>
            </a:r>
            <a:br>
              <a:rPr lang="nl-NL" dirty="0"/>
            </a:br>
            <a:r>
              <a:rPr lang="nl-NL" dirty="0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Verplaats zo min mogelijk </a:t>
            </a:r>
            <a:br>
              <a:rPr lang="nl-NL" dirty="0"/>
            </a:br>
            <a:r>
              <a:rPr lang="nl-NL" dirty="0"/>
              <a:t>Het is niet milieuvriendelijk om te reizen, zoveel mogelijk regionaal. Dit is duurzaam en goed voor de lokale economie, punt 1.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Netflix</a:t>
            </a:r>
            <a:r>
              <a:rPr lang="nl-NL" dirty="0"/>
              <a:t> voor spullen</a:t>
            </a:r>
            <a:br>
              <a:rPr lang="nl-NL" dirty="0"/>
            </a:br>
            <a:r>
              <a:rPr lang="nl-NL" dirty="0" err="1"/>
              <a:t>Preformance-based</a:t>
            </a:r>
            <a:endParaRPr lang="nl-NL" dirty="0"/>
          </a:p>
          <a:p>
            <a:r>
              <a:rPr lang="nl-NL" dirty="0"/>
              <a:t>Nieuwe relaties, geen korte transacties maar lange termijnverbintenissen, vertrouwen is essentieel.</a:t>
            </a:r>
          </a:p>
          <a:p>
            <a:r>
              <a:rPr lang="nl-NL" dirty="0"/>
              <a:t>Klant staat centraal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76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35268-510A-6158-5263-8C1D0014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CFD9E3-4617-D6A0-0833-8CEA299B5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DEF84EE-BD0B-C925-58B7-15D56EA10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 err="1"/>
              <a:t>Netflix</a:t>
            </a:r>
            <a:r>
              <a:rPr lang="nl-NL" sz="2000" dirty="0"/>
              <a:t> voor spullen</a:t>
            </a:r>
            <a:br>
              <a:rPr lang="nl-NL" sz="2000" dirty="0"/>
            </a:br>
            <a:r>
              <a:rPr lang="nl-NL" sz="2000" dirty="0" err="1"/>
              <a:t>Preformance-based</a:t>
            </a:r>
            <a:endParaRPr lang="nl-NL" sz="2000" dirty="0"/>
          </a:p>
          <a:p>
            <a:r>
              <a:rPr lang="nl-NL" sz="2000" dirty="0"/>
              <a:t>Nieuwe relaties, geen korte transacties maar lange termijnverbintenissen, vertrouwen is essentieel.</a:t>
            </a:r>
          </a:p>
          <a:p>
            <a:r>
              <a:rPr lang="nl-NL" sz="2000" dirty="0"/>
              <a:t>Klant staat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9F15CC-D2DC-D551-631B-CDFD32250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19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8988-DD0F-7261-6C9E-42F598E3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0A207D-0D0F-56D4-E1F0-88A0F8E7F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7273132-2AEB-BDCC-B6E1-86502F139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Netflix</a:t>
            </a:r>
            <a:r>
              <a:rPr lang="nl-NL" dirty="0"/>
              <a:t> voor spullen</a:t>
            </a:r>
            <a:br>
              <a:rPr lang="nl-NL" dirty="0"/>
            </a:br>
            <a:r>
              <a:rPr lang="nl-NL" dirty="0" err="1"/>
              <a:t>Preformance-based</a:t>
            </a:r>
            <a:endParaRPr lang="nl-NL" dirty="0"/>
          </a:p>
          <a:p>
            <a:r>
              <a:rPr lang="nl-NL" dirty="0"/>
              <a:t>Nieuwe relaties, geen korte transacties maar lange termijnverbintenissen, vertrouwen is essentieel.</a:t>
            </a:r>
          </a:p>
          <a:p>
            <a:r>
              <a:rPr lang="nl-NL" dirty="0"/>
              <a:t>Klant staat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9D39B4-F0FD-3144-B004-6AC422B92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04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Maximale waardencreatie over de hele </a:t>
            </a:r>
            <a:r>
              <a:rPr lang="nl-NL" dirty="0" err="1"/>
              <a:t>supply</a:t>
            </a:r>
            <a:r>
              <a:rPr lang="nl-NL" dirty="0"/>
              <a:t> chain</a:t>
            </a:r>
          </a:p>
          <a:p>
            <a:r>
              <a:rPr lang="nl-NL" dirty="0"/>
              <a:t>Samenwerking tussen partijen</a:t>
            </a:r>
          </a:p>
          <a:p>
            <a:r>
              <a:rPr lang="nl-NL" dirty="0"/>
              <a:t>Klant-leveranciersrelaties staan centraal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00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42B88-EAD1-AB59-9CED-C2F6EE55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BAAB5C6-1605-3CD9-B3D9-E200E8C45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495DC1-4F4D-AF76-7916-356D3C6CE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Maximale waardencreatie over de hele </a:t>
            </a:r>
            <a:r>
              <a:rPr lang="nl-NL" dirty="0" err="1"/>
              <a:t>supply</a:t>
            </a:r>
            <a:r>
              <a:rPr lang="nl-NL" dirty="0"/>
              <a:t> chain</a:t>
            </a:r>
          </a:p>
          <a:p>
            <a:r>
              <a:rPr lang="nl-NL" dirty="0"/>
              <a:t>Samenwerking tussen partijen</a:t>
            </a:r>
          </a:p>
          <a:p>
            <a:r>
              <a:rPr lang="nl-NL" dirty="0"/>
              <a:t>Klant-leveranciersrelaties staan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7CF47E-66B0-18A4-CF58-11E4E2EC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76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FFC3E-7875-424C-BA46-821A04650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44295F-D6C1-ADB9-12C5-783426190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7F69DAF-A234-6DBE-48AD-2D0E3F18D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Maximale waardencreatie over de hele </a:t>
            </a:r>
            <a:r>
              <a:rPr lang="nl-NL" dirty="0" err="1"/>
              <a:t>supply</a:t>
            </a:r>
            <a:r>
              <a:rPr lang="nl-NL" dirty="0"/>
              <a:t> chain</a:t>
            </a:r>
          </a:p>
          <a:p>
            <a:r>
              <a:rPr lang="nl-NL" dirty="0"/>
              <a:t>Samenwerking tussen partijen</a:t>
            </a:r>
          </a:p>
          <a:p>
            <a:r>
              <a:rPr lang="nl-NL" dirty="0"/>
              <a:t>Klant-leveranciersrelaties staan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830B83-3D79-8C64-530A-AFC71375C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4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698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88A38-41CD-501B-751B-001BA04F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ED0AEB-C627-ACF5-5901-2DB8D02CE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003A8E8-A70C-E8A4-7DE3-E2833F583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6984DC-3EA7-7663-613C-D45D8EC72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59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77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1780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28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6158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6451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042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85646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372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551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80459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6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6226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8311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07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8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15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582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1810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03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4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44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255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9154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821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3331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17E4F-FAA2-E191-A722-09D0F6C40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388545-C2B1-6FA7-BE5D-699B68DC5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348BC0-9BD5-4C8A-CE68-3CB44F1D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D502B4-7C11-A4A9-F417-15824E06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7B3276-7216-5885-EE95-1E70E78C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793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4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683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3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261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0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8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41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Nieuwe economie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Missie en visie</a:t>
            </a:r>
          </a:p>
          <a:p>
            <a:pPr>
              <a:buFont typeface="Wingdings" pitchFamily="2" charset="2"/>
              <a:buChar char="ü"/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850321" y="1736252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Zeven vensters van succes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Businesscase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Innovatie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Leiderschap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Drie vuistregel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6482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Ondernemersverslag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83B15-C6DE-B41A-FC75-585AC457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Schaalgrootte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38CACC-604A-AC6B-B159-999AB624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5424D7C-8F34-D15E-3AC0-D8D5FD3DABE1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benutten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schaalvoordelen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door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samenwerking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netwerken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in plaats van alleen maar te groeien in omvang.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60027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79A02-7E0E-767A-6D3E-D2E62A82F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stainable L.A. sew shop uplifts marginalized communities - Los Angeles  Times">
            <a:extLst>
              <a:ext uri="{FF2B5EF4-FFF2-40B4-BE49-F238E27FC236}">
                <a16:creationId xmlns:a16="http://schemas.microsoft.com/office/drawing/2014/main" id="{032FEA5D-BF68-AE1C-8F66-E1AA14D0D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6"/>
          <a:stretch/>
        </p:blipFill>
        <p:spPr bwMode="auto">
          <a:xfrm>
            <a:off x="4660265" y="0"/>
            <a:ext cx="7531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AY Clothing &amp; Textile Repairs">
            <a:extLst>
              <a:ext uri="{FF2B5EF4-FFF2-40B4-BE49-F238E27FC236}">
                <a16:creationId xmlns:a16="http://schemas.microsoft.com/office/drawing/2014/main" id="{D4F007FE-1F5C-89B6-700B-0C10EA28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2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0B00D-F185-95D3-17B1-755556171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B798B-2A93-62B4-C3FF-30608EF9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04F429-073B-7EBE-725C-A865E4B5B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7378F8B-217C-400C-A309-3C5F3CFF072E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vinden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nieuwe financieringsmodellen 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die duurzaamheid en lange termijn waardecreatie ondersteunen.</a:t>
            </a:r>
          </a:p>
        </p:txBody>
      </p:sp>
    </p:spTree>
    <p:extLst>
      <p:ext uri="{BB962C8B-B14F-4D97-AF65-F5344CB8AC3E}">
        <p14:creationId xmlns:p14="http://schemas.microsoft.com/office/powerpoint/2010/main" val="419649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216C0-6E36-7CCA-8804-E0677260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tagonia &amp; steward-ownership - We Are Stewards">
            <a:extLst>
              <a:ext uri="{FF2B5EF4-FFF2-40B4-BE49-F238E27FC236}">
                <a16:creationId xmlns:a16="http://schemas.microsoft.com/office/drawing/2014/main" id="{3948E304-81BF-98D2-F270-FD2FF8B3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48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063A018-46EA-28BA-BB36-62AA975A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dirty="0"/>
              <a:t>Financiering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8F2028-3FBE-CAAF-4810-CCCC48DA78DA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vinden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nieuwe financieringsmodellen 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die duurzaamheid en lange termijn waardecreatie ondersteunen.</a:t>
            </a:r>
          </a:p>
        </p:txBody>
      </p:sp>
    </p:spTree>
    <p:extLst>
      <p:ext uri="{BB962C8B-B14F-4D97-AF65-F5344CB8AC3E}">
        <p14:creationId xmlns:p14="http://schemas.microsoft.com/office/powerpoint/2010/main" val="80996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AC8AA-1E10-2BE4-43B9-5231C43E6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636C8-98FC-CE75-BCED-B472D8D9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Innovatie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6A44AD-44C6-9436-850A-18341BFBB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A91C2EA-9855-1657-39DA-F4664BC4C218}"/>
              </a:ext>
            </a:extLst>
          </p:cNvPr>
          <p:cNvSpPr txBox="1"/>
          <p:nvPr/>
        </p:nvSpPr>
        <p:spPr>
          <a:xfrm>
            <a:off x="371476" y="1162003"/>
            <a:ext cx="5724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Voortdurend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innoveren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om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relevant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te blijven en in te spelen op nieuwe kansen en uitdagingen</a:t>
            </a:r>
          </a:p>
        </p:txBody>
      </p:sp>
    </p:spTree>
    <p:extLst>
      <p:ext uri="{BB962C8B-B14F-4D97-AF65-F5344CB8AC3E}">
        <p14:creationId xmlns:p14="http://schemas.microsoft.com/office/powerpoint/2010/main" val="17852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8D7A9-6B3E-B268-306B-C896E8BAF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D7FB7-61F9-44F8-AFC0-574E164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Innovatie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A04C3D-B949-D6A6-9679-4C379B3836E5}"/>
              </a:ext>
            </a:extLst>
          </p:cNvPr>
          <p:cNvSpPr txBox="1"/>
          <p:nvPr/>
        </p:nvSpPr>
        <p:spPr>
          <a:xfrm>
            <a:off x="371476" y="1162003"/>
            <a:ext cx="5724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Voortdurend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innoveren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om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relevant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te blijven en in te spelen op nieuwe kansen en uitdagingen</a:t>
            </a:r>
          </a:p>
        </p:txBody>
      </p:sp>
      <p:pic>
        <p:nvPicPr>
          <p:cNvPr id="4098" name="Picture 2" descr="Online supermarket Pieter Pot ztrácí půdu pod nohama">
            <a:extLst>
              <a:ext uri="{FF2B5EF4-FFF2-40B4-BE49-F238E27FC236}">
                <a16:creationId xmlns:a16="http://schemas.microsoft.com/office/drawing/2014/main" id="{C6FE738D-9A07-463C-80CA-B2579E46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1" y="2322406"/>
            <a:ext cx="8953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9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B2010-C347-FE92-289E-23A6BC95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e sluiten nu ook hypotheken van de Triodos Bank! | - Ooms Makelaars">
            <a:extLst>
              <a:ext uri="{FF2B5EF4-FFF2-40B4-BE49-F238E27FC236}">
                <a16:creationId xmlns:a16="http://schemas.microsoft.com/office/drawing/2014/main" id="{A912E85D-AFD8-DFD2-B097-5683F4BB5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42164" r="25431" b="43754"/>
          <a:stretch/>
        </p:blipFill>
        <p:spPr bwMode="auto">
          <a:xfrm>
            <a:off x="7174523" y="1161504"/>
            <a:ext cx="3304984" cy="4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411845-A9D8-936C-4A8F-C5796A59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Businesscase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014F80D-5F5D-F392-C81C-D9ABA9B461AF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ontwikkelen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duurzame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businesscases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die niet alleen financieel, maar ook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ecologisch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sociaal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rendabel zijn.</a:t>
            </a:r>
          </a:p>
        </p:txBody>
      </p:sp>
      <p:pic>
        <p:nvPicPr>
          <p:cNvPr id="1026" name="Picture 2" descr="Jouw impact in cijfers | Triodos Bank">
            <a:extLst>
              <a:ext uri="{FF2B5EF4-FFF2-40B4-BE49-F238E27FC236}">
                <a16:creationId xmlns:a16="http://schemas.microsoft.com/office/drawing/2014/main" id="{74450A21-F0EB-B11D-54F8-CD5433BB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94" y="1776045"/>
            <a:ext cx="3156612" cy="47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ricia behaalt B Corp certificering">
            <a:extLst>
              <a:ext uri="{FF2B5EF4-FFF2-40B4-BE49-F238E27FC236}">
                <a16:creationId xmlns:a16="http://schemas.microsoft.com/office/drawing/2014/main" id="{B9CEDDD9-18BF-F86C-5676-DF0CAB10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4" y="2924360"/>
            <a:ext cx="4862146" cy="351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0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FE275-9619-2EE9-B51E-05A9C0D63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A5606-29DD-3D8C-9BE5-FFA8A65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Leiderschap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619677-1BE6-F538-7988-39260BF4D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9B5FE4A-4D36-D609-5BF7-6B2DF2054426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tonen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visionair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verantwoordelijk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leiderschap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dat gericht is op het creëren van waarde voor alle belanghebbenden</a:t>
            </a:r>
          </a:p>
        </p:txBody>
      </p:sp>
    </p:spTree>
    <p:extLst>
      <p:ext uri="{BB962C8B-B14F-4D97-AF65-F5344CB8AC3E}">
        <p14:creationId xmlns:p14="http://schemas.microsoft.com/office/powerpoint/2010/main" val="206095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46EE1-30C6-808E-01CE-08321892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23115-67AC-8904-5ADF-52170192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Leiderschap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71C6520-2D3F-811B-4A51-71A69ED2D822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tonen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visionair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verantwoordelijk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leiderschap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dat gericht is op het creëren van waarde voor alle belanghebbenden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EB1D48-5353-6A0A-9883-A21E553A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9834"/>
            <a:ext cx="5157464" cy="465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3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A2A11-C484-B0DD-D401-4B961ECD4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5F433-C7DB-9FE5-AE4C-A6F5ECBE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Leiderschap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5FD4512-482D-DF37-CA74-88F1163BFD81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tonen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visionair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verantwoordelijk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leiderschap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dat gericht is op het creëren van waarde voor alle belanghebbenden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4A3022-2AA9-851F-FF91-A98D05CE6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3116" y="2361801"/>
            <a:ext cx="6136341" cy="333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et Grote Gevecht - Jeroen Smit">
            <a:extLst>
              <a:ext uri="{FF2B5EF4-FFF2-40B4-BE49-F238E27FC236}">
                <a16:creationId xmlns:a16="http://schemas.microsoft.com/office/drawing/2014/main" id="{55B35479-E5F8-1BC8-3F47-A0B4A12A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5" y="2708697"/>
            <a:ext cx="4887271" cy="45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6AD40C7-939F-80E6-E2FA-514725D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  <a:br>
              <a:rPr lang="nl-NL" dirty="0"/>
            </a:br>
            <a:endParaRPr lang="nl-NL" dirty="0"/>
          </a:p>
        </p:txBody>
      </p:sp>
      <p:pic>
        <p:nvPicPr>
          <p:cNvPr id="2" name="Picture 2" descr="Afbeeldingsresultaat voor people planet profit sustainability">
            <a:extLst>
              <a:ext uri="{FF2B5EF4-FFF2-40B4-BE49-F238E27FC236}">
                <a16:creationId xmlns:a16="http://schemas.microsoft.com/office/drawing/2014/main" id="{105408F4-68EA-3179-2043-5C80317EB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 b="4470"/>
          <a:stretch/>
        </p:blipFill>
        <p:spPr bwMode="auto">
          <a:xfrm>
            <a:off x="6183483" y="1813608"/>
            <a:ext cx="5427333" cy="4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620B74-C4D6-373A-957F-A93171404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0493" b="30905"/>
          <a:stretch/>
        </p:blipFill>
        <p:spPr>
          <a:xfrm>
            <a:off x="208171" y="1125845"/>
            <a:ext cx="5800348" cy="54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4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DDA474-1373-4B7F-B020-4C22394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tot mondiaal</a:t>
            </a:r>
          </a:p>
        </p:txBody>
      </p:sp>
      <p:pic>
        <p:nvPicPr>
          <p:cNvPr id="3074" name="Picture 2" descr="Tilburg - Wikipedia">
            <a:extLst>
              <a:ext uri="{FF2B5EF4-FFF2-40B4-BE49-F238E27FC236}">
                <a16:creationId xmlns:a16="http://schemas.microsoft.com/office/drawing/2014/main" id="{20B0A70A-FED7-4033-A13D-60AD27084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" y="1148696"/>
            <a:ext cx="3420456" cy="22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rland - Wikipedia">
            <a:extLst>
              <a:ext uri="{FF2B5EF4-FFF2-40B4-BE49-F238E27FC236}">
                <a16:creationId xmlns:a16="http://schemas.microsoft.com/office/drawing/2014/main" id="{D0BA38A1-4BAC-4096-8257-F4AF5875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29" y="632866"/>
            <a:ext cx="2361221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2CCC7-1324-4269-A6D8-F1509E59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38" y="3989069"/>
            <a:ext cx="3013262" cy="2410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7357D39-19DA-490A-8971-C4ED3F48DEB8}"/>
              </a:ext>
            </a:extLst>
          </p:cNvPr>
          <p:cNvSpPr txBox="1"/>
          <p:nvPr/>
        </p:nvSpPr>
        <p:spPr>
          <a:xfrm>
            <a:off x="971658" y="354434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BA647D1-1B06-43E7-816D-D44C5D54637D}"/>
              </a:ext>
            </a:extLst>
          </p:cNvPr>
          <p:cNvSpPr txBox="1"/>
          <p:nvPr/>
        </p:nvSpPr>
        <p:spPr>
          <a:xfrm>
            <a:off x="6545356" y="341013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F8FDF7-79B5-4CF2-854F-01E5E58A567A}"/>
              </a:ext>
            </a:extLst>
          </p:cNvPr>
          <p:cNvSpPr txBox="1"/>
          <p:nvPr/>
        </p:nvSpPr>
        <p:spPr>
          <a:xfrm>
            <a:off x="365279" y="6444662"/>
            <a:ext cx="63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7F68481-0BA2-441C-BE70-7E69B974BAAF}"/>
              </a:ext>
            </a:extLst>
          </p:cNvPr>
          <p:cNvSpPr txBox="1"/>
          <p:nvPr/>
        </p:nvSpPr>
        <p:spPr>
          <a:xfrm>
            <a:off x="7159545" y="6446361"/>
            <a:ext cx="397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  <a:endParaRPr lang="nl-NL" b="1" dirty="0"/>
          </a:p>
        </p:txBody>
      </p:sp>
      <p:pic>
        <p:nvPicPr>
          <p:cNvPr id="2" name="Picture 2" descr="The Peters World Map: Shows correctly the actual sizes of the continents | World  map continents, Accurate world map, World map printable">
            <a:extLst>
              <a:ext uri="{FF2B5EF4-FFF2-40B4-BE49-F238E27FC236}">
                <a16:creationId xmlns:a16="http://schemas.microsoft.com/office/drawing/2014/main" id="{5D35F2C3-1DB8-404F-868F-565175C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3" y="3893707"/>
            <a:ext cx="3948846" cy="2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70FBA-6656-4790-94C6-B162D56E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9" y="296561"/>
            <a:ext cx="9211726" cy="1012050"/>
          </a:xfrm>
        </p:spPr>
        <p:txBody>
          <a:bodyPr/>
          <a:lstStyle/>
          <a:p>
            <a:r>
              <a:rPr lang="nl-NL" dirty="0"/>
              <a:t>Is globalisering dan iets voor in de geschiedenisboeken?</a:t>
            </a:r>
          </a:p>
        </p:txBody>
      </p:sp>
      <p:pic>
        <p:nvPicPr>
          <p:cNvPr id="2050" name="Picture 2" descr="Wereldkampioen globalisering">
            <a:extLst>
              <a:ext uri="{FF2B5EF4-FFF2-40B4-BE49-F238E27FC236}">
                <a16:creationId xmlns:a16="http://schemas.microsoft.com/office/drawing/2014/main" id="{76BE387D-CB5C-45DA-AF4A-36C7A19A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2" y="2280936"/>
            <a:ext cx="9965030" cy="35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 dirty="0"/>
              <a:t>Drie vuistregels</a:t>
            </a:r>
            <a:br>
              <a:rPr lang="nl-NL" dirty="0"/>
            </a:br>
            <a:r>
              <a:rPr lang="nl-NL" dirty="0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Verplaats zo min mogelijk </a:t>
            </a:r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Focus op </a:t>
            </a:r>
            <a:r>
              <a:rPr lang="nl-NL" sz="1800" dirty="0" err="1"/>
              <a:t>waardecreatie</a:t>
            </a:r>
            <a:br>
              <a:rPr lang="nl-NL" sz="1800" dirty="0"/>
            </a:br>
            <a:r>
              <a:rPr lang="nl-NL" sz="1800" dirty="0"/>
              <a:t>(</a:t>
            </a:r>
            <a:r>
              <a:rPr lang="nl-NL" sz="1800" dirty="0" err="1"/>
              <a:t>planet</a:t>
            </a:r>
            <a:r>
              <a:rPr lang="nl-NL" sz="1800" dirty="0"/>
              <a:t>, </a:t>
            </a:r>
            <a:r>
              <a:rPr lang="nl-NL" sz="1800" dirty="0" err="1"/>
              <a:t>people</a:t>
            </a:r>
            <a:r>
              <a:rPr lang="nl-NL" sz="1800" dirty="0"/>
              <a:t>, </a:t>
            </a:r>
            <a:r>
              <a:rPr lang="nl-NL" sz="1800" dirty="0" err="1"/>
              <a:t>profit</a:t>
            </a:r>
            <a:r>
              <a:rPr lang="nl-NL" sz="1800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5345765" y="1980826"/>
            <a:ext cx="5603037" cy="4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E54FD-B190-4D76-F52A-AC96E44E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van vandaag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7FAE4D-B462-415A-E929-4C20285D4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Ga met elkaar in gesprek over jullie ondernemingen, gebruik daar onderstaande onderwerpen voor. </a:t>
            </a:r>
          </a:p>
          <a:p>
            <a:pPr marL="0" indent="0">
              <a:buNone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Welke rol krijgen klanten volgens de nieuwe economie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Hoe kan de waardenketen worden gesloten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Hoe kan het product zowel lokaal als mondiaal worden verkocht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endParaRPr lang="nl-NL" dirty="0"/>
          </a:p>
        </p:txBody>
      </p:sp>
      <p:pic>
        <p:nvPicPr>
          <p:cNvPr id="1026" name="Picture 2" descr="Projectsucces | Opdrachtgever: Klant is koning? - Projectsucces.nl">
            <a:extLst>
              <a:ext uri="{FF2B5EF4-FFF2-40B4-BE49-F238E27FC236}">
                <a16:creationId xmlns:a16="http://schemas.microsoft.com/office/drawing/2014/main" id="{1875EA3F-2D32-EC40-8FD1-730101B48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3263" r="4939" b="3822"/>
          <a:stretch/>
        </p:blipFill>
        <p:spPr bwMode="auto">
          <a:xfrm>
            <a:off x="5340349" y="923925"/>
            <a:ext cx="62420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9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B1622B8-2FB3-E5F8-CA40-E995AE3A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4" t="45183" r="26916" b="24932"/>
          <a:stretch/>
        </p:blipFill>
        <p:spPr>
          <a:xfrm>
            <a:off x="568960" y="2296160"/>
            <a:ext cx="9428480" cy="331919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BCF1DD6-53D7-1B3E-DFC2-7341A9895890}"/>
              </a:ext>
            </a:extLst>
          </p:cNvPr>
          <p:cNvSpPr/>
          <p:nvPr/>
        </p:nvSpPr>
        <p:spPr>
          <a:xfrm>
            <a:off x="162560" y="2428240"/>
            <a:ext cx="9966960" cy="2042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AD4F332-659D-6F1F-F2EA-D57D949B0B6C}"/>
              </a:ext>
            </a:extLst>
          </p:cNvPr>
          <p:cNvSpPr/>
          <p:nvPr/>
        </p:nvSpPr>
        <p:spPr>
          <a:xfrm>
            <a:off x="2702560" y="4399280"/>
            <a:ext cx="3393440" cy="104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3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83B15-C6DE-B41A-FC75-585AC457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1F42C5-A790-5B82-6EA7-2501C5C78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8A22606-29C1-D590-4CE1-FC4880369BB3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centraal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stellen van 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klant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begrijpen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van hun veranderende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behoeften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waarden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99426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A37C-9D0B-56DC-4EFF-5061FFA8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C6A75-B885-DA37-AA8C-C413381E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pic>
        <p:nvPicPr>
          <p:cNvPr id="2052" name="Picture 4" descr="Patagonia Repair Review | Gearist">
            <a:extLst>
              <a:ext uri="{FF2B5EF4-FFF2-40B4-BE49-F238E27FC236}">
                <a16:creationId xmlns:a16="http://schemas.microsoft.com/office/drawing/2014/main" id="{F61BCB62-7F9E-E28F-9A90-211F893F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6863"/>
            <a:ext cx="12192000" cy="78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1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E1936-3628-5EE4-6F8A-8CBC8285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5831-8CE4-2DCC-3006-04F1F497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A2AB36-CC07-7BCB-BAD7-5D1B05E4E249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centraal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stellen van 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klant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begrijpen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van hun veranderende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behoeften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waarden</a:t>
            </a:r>
            <a:endParaRPr lang="nl-NL" sz="2000" b="1" dirty="0"/>
          </a:p>
        </p:txBody>
      </p:sp>
      <p:pic>
        <p:nvPicPr>
          <p:cNvPr id="3074" name="Picture 2" descr="4C model marketingmix uitleg en voorbeeld | Marketingscriptie.nl">
            <a:extLst>
              <a:ext uri="{FF2B5EF4-FFF2-40B4-BE49-F238E27FC236}">
                <a16:creationId xmlns:a16="http://schemas.microsoft.com/office/drawing/2014/main" id="{817FBFE1-A5B5-5B2B-06C7-484F8326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6" y="2607908"/>
            <a:ext cx="8293207" cy="35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83B15-C6DE-B41A-FC75-585AC457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Value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17117D-B258-2DC5-8609-C18ED2CBF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C1617B5-EB81-9DC3-26CE-754A9972F56C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vervangen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van de traditionele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keten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door een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cyclus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die duurzaamheid en hergebruik bevordert.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60343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8BB75-4A26-03F8-6EF3-EA502D5D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DE5AD-DA77-B14C-7923-3A4C1C23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Value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2050" name="Picture 2" descr="What is Supply chain management and it's importance?">
            <a:extLst>
              <a:ext uri="{FF2B5EF4-FFF2-40B4-BE49-F238E27FC236}">
                <a16:creationId xmlns:a16="http://schemas.microsoft.com/office/drawing/2014/main" id="{8D1DBFD7-3FEE-C154-D155-87388D75E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34" y="1118296"/>
            <a:ext cx="6101532" cy="50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9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9E095-189E-AB79-2D3D-1450CE29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F4835-63ED-3186-A269-FA352DA2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Value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F466F0-F51D-CAB6-6572-BEF77CF6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3001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B700C8-FBC9-4C16-A526-31F020FA1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0B9209-B76D-4E96-A5C9-45B7CA710C2F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F0915029-9F87-49B7-8040-B1031FA981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741</Words>
  <Application>Microsoft Office PowerPoint</Application>
  <PresentationFormat>Breedbeeld</PresentationFormat>
  <Paragraphs>139</Paragraphs>
  <Slides>23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Segoe UI</vt:lpstr>
      <vt:lpstr>Wingdings</vt:lpstr>
      <vt:lpstr>1_Kantoorthema</vt:lpstr>
      <vt:lpstr>ThemaYuverta</vt:lpstr>
      <vt:lpstr>PowerPoint-presentatie</vt:lpstr>
      <vt:lpstr>Vorige week </vt:lpstr>
      <vt:lpstr>PowerPoint-presentatie</vt:lpstr>
      <vt:lpstr>klanten</vt:lpstr>
      <vt:lpstr>klanten</vt:lpstr>
      <vt:lpstr>klanten</vt:lpstr>
      <vt:lpstr>Value cycle</vt:lpstr>
      <vt:lpstr>Value cycle</vt:lpstr>
      <vt:lpstr>Value cycle</vt:lpstr>
      <vt:lpstr>Schaalgrootte</vt:lpstr>
      <vt:lpstr>PowerPoint-presentatie</vt:lpstr>
      <vt:lpstr>Financiering</vt:lpstr>
      <vt:lpstr>Financiering</vt:lpstr>
      <vt:lpstr>Innovatie</vt:lpstr>
      <vt:lpstr>Innovatie</vt:lpstr>
      <vt:lpstr>Businesscase</vt:lpstr>
      <vt:lpstr>Leiderschap</vt:lpstr>
      <vt:lpstr>Leiderschap</vt:lpstr>
      <vt:lpstr>Leiderschap</vt:lpstr>
      <vt:lpstr>Lokaal tot mondiaal</vt:lpstr>
      <vt:lpstr>Is globalisering dan iets voor in de geschiedenisboeken?</vt:lpstr>
      <vt:lpstr>Drie vuistregels maximaal lokaal en maximaal internationaal</vt:lpstr>
      <vt:lpstr>Opdracht van 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2</cp:revision>
  <dcterms:created xsi:type="dcterms:W3CDTF">2022-11-30T13:39:53Z</dcterms:created>
  <dcterms:modified xsi:type="dcterms:W3CDTF">2024-12-11T08:21:43Z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